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9"/>
  </p:handoutMasterIdLst>
  <p:sldIdLst>
    <p:sldId id="256" r:id="rId2"/>
    <p:sldId id="260" r:id="rId3"/>
    <p:sldId id="258" r:id="rId4"/>
    <p:sldId id="259" r:id="rId5"/>
    <p:sldId id="261" r:id="rId6"/>
    <p:sldId id="281" r:id="rId7"/>
    <p:sldId id="262" r:id="rId8"/>
    <p:sldId id="272" r:id="rId9"/>
    <p:sldId id="271" r:id="rId10"/>
    <p:sldId id="280" r:id="rId11"/>
    <p:sldId id="282" r:id="rId12"/>
    <p:sldId id="263" r:id="rId13"/>
    <p:sldId id="265" r:id="rId14"/>
    <p:sldId id="267" r:id="rId15"/>
    <p:sldId id="283" r:id="rId16"/>
    <p:sldId id="266" r:id="rId17"/>
    <p:sldId id="269" r:id="rId18"/>
    <p:sldId id="270" r:id="rId19"/>
    <p:sldId id="273" r:id="rId20"/>
    <p:sldId id="274" r:id="rId21"/>
    <p:sldId id="284" r:id="rId22"/>
    <p:sldId id="285" r:id="rId23"/>
    <p:sldId id="275" r:id="rId24"/>
    <p:sldId id="286" r:id="rId25"/>
    <p:sldId id="287" r:id="rId26"/>
    <p:sldId id="288" r:id="rId27"/>
    <p:sldId id="291" r:id="rId28"/>
    <p:sldId id="289" r:id="rId29"/>
    <p:sldId id="276" r:id="rId30"/>
    <p:sldId id="294" r:id="rId31"/>
    <p:sldId id="292" r:id="rId32"/>
    <p:sldId id="290" r:id="rId33"/>
    <p:sldId id="295" r:id="rId34"/>
    <p:sldId id="277" r:id="rId35"/>
    <p:sldId id="297" r:id="rId36"/>
    <p:sldId id="278" r:id="rId37"/>
    <p:sldId id="296" r:id="rId38"/>
  </p:sldIdLst>
  <p:sldSz cx="12192000" cy="6858000"/>
  <p:notesSz cx="6743700" cy="9875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90772" autoAdjust="0"/>
  </p:normalViewPr>
  <p:slideViewPr>
    <p:cSldViewPr snapToGrid="0">
      <p:cViewPr varScale="1">
        <p:scale>
          <a:sx n="79" d="100"/>
          <a:sy n="79" d="100"/>
        </p:scale>
        <p:origin x="-90" y="-5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2270" cy="4937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9869" y="0"/>
            <a:ext cx="2922270" cy="4937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5141B-0824-490F-8C22-C8781095A667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80332"/>
            <a:ext cx="2922270" cy="4937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9869" y="9380332"/>
            <a:ext cx="2922270" cy="4937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A96A19-585C-4998-B245-77328249F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43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3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B0E5-72A8-4FB4-9038-E383FB2F64E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AD89A-FA58-42E3-9634-8AA6C1ECA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20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B0E5-72A8-4FB4-9038-E383FB2F64E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AD89A-FA58-42E3-9634-8AA6C1ECA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7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6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6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B0E5-72A8-4FB4-9038-E383FB2F64E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AD89A-FA58-42E3-9634-8AA6C1ECA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0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B0E5-72A8-4FB4-9038-E383FB2F64E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AD89A-FA58-42E3-9634-8AA6C1ECA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90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8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20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2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3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4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5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6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B0E5-72A8-4FB4-9038-E383FB2F64E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AD89A-FA58-42E3-9634-8AA6C1ECA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40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B0E5-72A8-4FB4-9038-E383FB2F64E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AD89A-FA58-42E3-9634-8AA6C1ECA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92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77" indent="0">
              <a:buNone/>
              <a:defRPr sz="2000" b="1"/>
            </a:lvl2pPr>
            <a:lvl3pPr marL="914155" indent="0">
              <a:buNone/>
              <a:defRPr sz="1800" b="1"/>
            </a:lvl3pPr>
            <a:lvl4pPr marL="1371232" indent="0">
              <a:buNone/>
              <a:defRPr sz="1600" b="1"/>
            </a:lvl4pPr>
            <a:lvl5pPr marL="1828309" indent="0">
              <a:buNone/>
              <a:defRPr sz="1600" b="1"/>
            </a:lvl5pPr>
            <a:lvl6pPr marL="2285386" indent="0">
              <a:buNone/>
              <a:defRPr sz="1600" b="1"/>
            </a:lvl6pPr>
            <a:lvl7pPr marL="2742464" indent="0">
              <a:buNone/>
              <a:defRPr sz="1600" b="1"/>
            </a:lvl7pPr>
            <a:lvl8pPr marL="3199540" indent="0">
              <a:buNone/>
              <a:defRPr sz="1600" b="1"/>
            </a:lvl8pPr>
            <a:lvl9pPr marL="365661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77" indent="0">
              <a:buNone/>
              <a:defRPr sz="2000" b="1"/>
            </a:lvl2pPr>
            <a:lvl3pPr marL="914155" indent="0">
              <a:buNone/>
              <a:defRPr sz="1800" b="1"/>
            </a:lvl3pPr>
            <a:lvl4pPr marL="1371232" indent="0">
              <a:buNone/>
              <a:defRPr sz="1600" b="1"/>
            </a:lvl4pPr>
            <a:lvl5pPr marL="1828309" indent="0">
              <a:buNone/>
              <a:defRPr sz="1600" b="1"/>
            </a:lvl5pPr>
            <a:lvl6pPr marL="2285386" indent="0">
              <a:buNone/>
              <a:defRPr sz="1600" b="1"/>
            </a:lvl6pPr>
            <a:lvl7pPr marL="2742464" indent="0">
              <a:buNone/>
              <a:defRPr sz="1600" b="1"/>
            </a:lvl7pPr>
            <a:lvl8pPr marL="3199540" indent="0">
              <a:buNone/>
              <a:defRPr sz="1600" b="1"/>
            </a:lvl8pPr>
            <a:lvl9pPr marL="365661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B0E5-72A8-4FB4-9038-E383FB2F64E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AD89A-FA58-42E3-9634-8AA6C1ECA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63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B0E5-72A8-4FB4-9038-E383FB2F64E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AD89A-FA58-42E3-9634-8AA6C1ECA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71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B0E5-72A8-4FB4-9038-E383FB2F64E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AD89A-FA58-42E3-9634-8AA6C1ECA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7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77" indent="0">
              <a:buNone/>
              <a:defRPr sz="1200"/>
            </a:lvl2pPr>
            <a:lvl3pPr marL="914155" indent="0">
              <a:buNone/>
              <a:defRPr sz="1000"/>
            </a:lvl3pPr>
            <a:lvl4pPr marL="1371232" indent="0">
              <a:buNone/>
              <a:defRPr sz="900"/>
            </a:lvl4pPr>
            <a:lvl5pPr marL="1828309" indent="0">
              <a:buNone/>
              <a:defRPr sz="900"/>
            </a:lvl5pPr>
            <a:lvl6pPr marL="2285386" indent="0">
              <a:buNone/>
              <a:defRPr sz="900"/>
            </a:lvl6pPr>
            <a:lvl7pPr marL="2742464" indent="0">
              <a:buNone/>
              <a:defRPr sz="900"/>
            </a:lvl7pPr>
            <a:lvl8pPr marL="3199540" indent="0">
              <a:buNone/>
              <a:defRPr sz="900"/>
            </a:lvl8pPr>
            <a:lvl9pPr marL="365661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B0E5-72A8-4FB4-9038-E383FB2F64E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AD89A-FA58-42E3-9634-8AA6C1ECA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53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77" indent="0">
              <a:buNone/>
              <a:defRPr sz="2800"/>
            </a:lvl2pPr>
            <a:lvl3pPr marL="914155" indent="0">
              <a:buNone/>
              <a:defRPr sz="2400"/>
            </a:lvl3pPr>
            <a:lvl4pPr marL="1371232" indent="0">
              <a:buNone/>
              <a:defRPr sz="2000"/>
            </a:lvl4pPr>
            <a:lvl5pPr marL="1828309" indent="0">
              <a:buNone/>
              <a:defRPr sz="2000"/>
            </a:lvl5pPr>
            <a:lvl6pPr marL="2285386" indent="0">
              <a:buNone/>
              <a:defRPr sz="2000"/>
            </a:lvl6pPr>
            <a:lvl7pPr marL="2742464" indent="0">
              <a:buNone/>
              <a:defRPr sz="2000"/>
            </a:lvl7pPr>
            <a:lvl8pPr marL="3199540" indent="0">
              <a:buNone/>
              <a:defRPr sz="2000"/>
            </a:lvl8pPr>
            <a:lvl9pPr marL="365661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77" indent="0">
              <a:buNone/>
              <a:defRPr sz="1200"/>
            </a:lvl2pPr>
            <a:lvl3pPr marL="914155" indent="0">
              <a:buNone/>
              <a:defRPr sz="1000"/>
            </a:lvl3pPr>
            <a:lvl4pPr marL="1371232" indent="0">
              <a:buNone/>
              <a:defRPr sz="900"/>
            </a:lvl4pPr>
            <a:lvl5pPr marL="1828309" indent="0">
              <a:buNone/>
              <a:defRPr sz="900"/>
            </a:lvl5pPr>
            <a:lvl6pPr marL="2285386" indent="0">
              <a:buNone/>
              <a:defRPr sz="900"/>
            </a:lvl6pPr>
            <a:lvl7pPr marL="2742464" indent="0">
              <a:buNone/>
              <a:defRPr sz="900"/>
            </a:lvl7pPr>
            <a:lvl8pPr marL="3199540" indent="0">
              <a:buNone/>
              <a:defRPr sz="900"/>
            </a:lvl8pPr>
            <a:lvl9pPr marL="365661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B0E5-72A8-4FB4-9038-E383FB2F64E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AD89A-FA58-42E3-9634-8AA6C1ECA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15" tIns="45708" rIns="91415" bIns="4570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15" tIns="45708" rIns="91415" bIns="4570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8"/>
            <a:ext cx="2844800" cy="365125"/>
          </a:xfrm>
          <a:prstGeom prst="rect">
            <a:avLst/>
          </a:prstGeom>
        </p:spPr>
        <p:txBody>
          <a:bodyPr vert="horz" lIns="91415" tIns="45708" rIns="91415" bIns="4570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BB0E5-72A8-4FB4-9038-E383FB2F64E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8"/>
            <a:ext cx="3860800" cy="365125"/>
          </a:xfrm>
          <a:prstGeom prst="rect">
            <a:avLst/>
          </a:prstGeom>
        </p:spPr>
        <p:txBody>
          <a:bodyPr vert="horz" lIns="91415" tIns="45708" rIns="91415" bIns="4570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8"/>
            <a:ext cx="2844800" cy="365125"/>
          </a:xfrm>
          <a:prstGeom prst="rect">
            <a:avLst/>
          </a:prstGeom>
        </p:spPr>
        <p:txBody>
          <a:bodyPr vert="horz" lIns="91415" tIns="45708" rIns="91415" bIns="4570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AD89A-FA58-42E3-9634-8AA6C1ECA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5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15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07" indent="-342807" algn="l" defTabSz="91415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51" indent="-285673" algn="l" defTabSz="91415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693" indent="-228537" algn="l" defTabSz="91415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70" indent="-228537" algn="l" defTabSz="91415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48" indent="-228537" algn="l" defTabSz="91415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25" indent="-228537" algn="l" defTabSz="9141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01" indent="-228537" algn="l" defTabSz="9141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079" indent="-228537" algn="l" defTabSz="9141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157" indent="-228537" algn="l" defTabSz="9141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77" algn="l" defTabSz="914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55" algn="l" defTabSz="914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32" algn="l" defTabSz="914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09" algn="l" defTabSz="914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86" algn="l" defTabSz="914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64" algn="l" defTabSz="914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40" algn="l" defTabSz="914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17" algn="l" defTabSz="914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Skin biopsy interpretation Histological features of skin diseases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0282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Prof. Janaki Hewavisenthi</a:t>
            </a:r>
          </a:p>
          <a:p>
            <a:r>
              <a:rPr lang="en-US" dirty="0" smtClean="0"/>
              <a:t>Senior Professor of </a:t>
            </a:r>
            <a:r>
              <a:rPr lang="en-US" dirty="0" smtClean="0"/>
              <a:t>Pathology</a:t>
            </a:r>
          </a:p>
          <a:p>
            <a:r>
              <a:rPr lang="en-US" dirty="0" smtClean="0"/>
              <a:t>25</a:t>
            </a:r>
            <a:r>
              <a:rPr lang="en-US" baseline="30000" dirty="0" smtClean="0"/>
              <a:t>th</a:t>
            </a:r>
            <a:r>
              <a:rPr lang="en-US" dirty="0" smtClean="0"/>
              <a:t> Original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8581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Apoptotic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keratinocytes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Image result for apoptotic keratinocy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88" y="1690688"/>
            <a:ext cx="7172877" cy="50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2123" y="1789043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Erythema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multiforme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Ctyotoxic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drug eruptions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229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Inclusions within keratinocytes</a:t>
            </a:r>
            <a:endParaRPr lang="en-US" dirty="0"/>
          </a:p>
        </p:txBody>
      </p:sp>
      <p:pic>
        <p:nvPicPr>
          <p:cNvPr id="6148" name="Picture 4" descr="Image result for Viral inclusions in the sk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70" y="1987827"/>
            <a:ext cx="5432035" cy="355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Viral inclusions in the sk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070" y="2122835"/>
            <a:ext cx="5242901" cy="342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3913" y="5976730"/>
            <a:ext cx="3207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Intranuclear</a:t>
            </a:r>
            <a:r>
              <a:rPr lang="en-US" sz="2000" dirty="0" smtClean="0"/>
              <a:t>  viral inclusions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586331" y="5844209"/>
            <a:ext cx="5075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Cytoplasmic eosinophilic inclusions of </a:t>
            </a:r>
            <a:r>
              <a:rPr lang="en-US" sz="2000" dirty="0" err="1" smtClean="0"/>
              <a:t>Molluscum</a:t>
            </a:r>
            <a:r>
              <a:rPr lang="en-US" sz="2000" dirty="0" smtClean="0"/>
              <a:t> </a:t>
            </a:r>
            <a:r>
              <a:rPr lang="en-US" sz="2000" dirty="0" err="1" smtClean="0"/>
              <a:t>contagiosum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3675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7635"/>
            <a:ext cx="10515600" cy="1325563"/>
          </a:xfrm>
        </p:spPr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Papillomatosis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 descr="SkinLayers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" r="59618" b="1"/>
          <a:stretch/>
        </p:blipFill>
        <p:spPr>
          <a:xfrm>
            <a:off x="1078710" y="1763632"/>
            <a:ext cx="1975461" cy="4351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ight Brace 4"/>
          <p:cNvSpPr/>
          <p:nvPr/>
        </p:nvSpPr>
        <p:spPr>
          <a:xfrm>
            <a:off x="3363132" y="1906292"/>
            <a:ext cx="387459" cy="14413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874577" y="2340244"/>
            <a:ext cx="1317356" cy="686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11789" y="1613196"/>
            <a:ext cx="56103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Generally a combination of both </a:t>
            </a:r>
            <a:r>
              <a:rPr lang="en-US" sz="2400" dirty="0" err="1" smtClean="0"/>
              <a:t>acanthosis</a:t>
            </a:r>
            <a:r>
              <a:rPr lang="en-US" sz="2400" dirty="0" smtClean="0"/>
              <a:t> and hyperkeratosis resulting a </a:t>
            </a:r>
            <a:r>
              <a:rPr lang="en-US" sz="2400" dirty="0" err="1" smtClean="0"/>
              <a:t>polypoid</a:t>
            </a:r>
            <a:r>
              <a:rPr lang="en-US" sz="2400" dirty="0" smtClean="0"/>
              <a:t> or papillary architecture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Causes – </a:t>
            </a:r>
            <a:r>
              <a:rPr lang="en-US" sz="2400" dirty="0" err="1" smtClean="0"/>
              <a:t>Seborrheic</a:t>
            </a:r>
            <a:r>
              <a:rPr lang="en-US" sz="2400" dirty="0" smtClean="0"/>
              <a:t> keratosis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Viral infections – Verruca vulgaris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Squamous cell papilloma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4064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756" y="2"/>
            <a:ext cx="10515600" cy="1069383"/>
          </a:xfrm>
        </p:spPr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Papillomatosis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0" name="Picture 2" descr="Image result for Papillomatosis of skin micros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47" y="2526224"/>
            <a:ext cx="2945197" cy="309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Papillomatosis of skin microscop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05" b="4025"/>
          <a:stretch/>
        </p:blipFill>
        <p:spPr bwMode="auto">
          <a:xfrm>
            <a:off x="3534442" y="2547921"/>
            <a:ext cx="4044231" cy="306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Papillomatosis of skin microscop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4" b="9913"/>
          <a:stretch/>
        </p:blipFill>
        <p:spPr bwMode="auto">
          <a:xfrm>
            <a:off x="7757176" y="2686533"/>
            <a:ext cx="4254011" cy="29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32146" y="1069385"/>
            <a:ext cx="10321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Often a combination of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acanthosis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and hyperkeratosis 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Causes – Verruca vulgaris (Viral wart)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Seborrheic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keratosis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90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Hypergranulosis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hypogranulosis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 descr="SkinLayers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" r="59618" b="1"/>
          <a:stretch/>
        </p:blipFill>
        <p:spPr>
          <a:xfrm>
            <a:off x="838200" y="1887618"/>
            <a:ext cx="1975461" cy="4351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975675" y="2681207"/>
            <a:ext cx="1348352" cy="232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1418" y="2154264"/>
            <a:ext cx="60223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Affects the granular layer (stratum </a:t>
            </a:r>
            <a:r>
              <a:rPr lang="en-US" sz="2400" dirty="0" err="1" smtClean="0"/>
              <a:t>granulosum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Hypergranulosis</a:t>
            </a:r>
            <a:r>
              <a:rPr lang="en-US" sz="2400" dirty="0" smtClean="0"/>
              <a:t> – thickening of the granular cell layer</a:t>
            </a:r>
          </a:p>
          <a:p>
            <a:endParaRPr lang="en-US" sz="2400" dirty="0"/>
          </a:p>
          <a:p>
            <a:r>
              <a:rPr lang="en-US" sz="2400" dirty="0" err="1" smtClean="0"/>
              <a:t>Hypogranulosis</a:t>
            </a:r>
            <a:r>
              <a:rPr lang="en-US" sz="2400" dirty="0" smtClean="0"/>
              <a:t> – thinning or absence of the granular cell layer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1311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Hypergranulosis</a:t>
            </a:r>
            <a:r>
              <a:rPr lang="en-US" b="1" dirty="0" smtClean="0"/>
              <a:t> and </a:t>
            </a:r>
            <a:r>
              <a:rPr lang="en-US" b="1" dirty="0" err="1" smtClean="0"/>
              <a:t>hypogranulosis</a:t>
            </a:r>
            <a:endParaRPr lang="en-US" b="1" dirty="0"/>
          </a:p>
        </p:txBody>
      </p:sp>
      <p:pic>
        <p:nvPicPr>
          <p:cNvPr id="7170" name="Picture 2" descr="Image result for hypergranulo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61" y="1543642"/>
            <a:ext cx="3833331" cy="513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hypogranulo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686" y="1927954"/>
            <a:ext cx="5695951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605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Dyskeratosis</a:t>
            </a:r>
            <a:r>
              <a:rPr lang="en-US" b="1" dirty="0" smtClean="0"/>
              <a:t> – affecting granular layer </a:t>
            </a:r>
            <a:endParaRPr lang="en-US" b="1" dirty="0"/>
          </a:p>
        </p:txBody>
      </p:sp>
      <p:pic>
        <p:nvPicPr>
          <p:cNvPr id="8194" name="Picture 2" descr="Image result for dyskeratosis hist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87" y="2107098"/>
            <a:ext cx="6011516" cy="395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1949" y="2146852"/>
            <a:ext cx="40518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/>
              <a:t>Dyskeratosis</a:t>
            </a:r>
            <a:r>
              <a:rPr lang="en-GB" sz="2400" dirty="0" smtClean="0"/>
              <a:t> is </a:t>
            </a:r>
            <a:r>
              <a:rPr lang="en-GB" sz="2400" dirty="0"/>
              <a:t>abnormal keratinization occurring prematurely within individual cells or groups of cells below the stratum </a:t>
            </a:r>
            <a:r>
              <a:rPr lang="en-GB" sz="2400" dirty="0" err="1"/>
              <a:t>granulosum</a:t>
            </a:r>
            <a:r>
              <a:rPr lang="en-GB" sz="2400" dirty="0"/>
              <a:t>.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829879" y="4426226"/>
            <a:ext cx="3551583" cy="1219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23481" y="5585698"/>
            <a:ext cx="3922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ACANTHOLYTIC DYSKERATOSIS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60517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Basal layer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 descr="SkinLayers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" r="59618" b="1"/>
          <a:stretch/>
        </p:blipFill>
        <p:spPr>
          <a:xfrm>
            <a:off x="838200" y="1690688"/>
            <a:ext cx="1975461" cy="4351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068665" y="3223649"/>
            <a:ext cx="1704815" cy="44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41383" y="1518834"/>
            <a:ext cx="55018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Basal cell degeneration and </a:t>
            </a:r>
            <a:r>
              <a:rPr lang="en-US" sz="2400" b="1" dirty="0" err="1" smtClean="0"/>
              <a:t>Civatte</a:t>
            </a:r>
            <a:r>
              <a:rPr lang="en-US" sz="2400" b="1" dirty="0" smtClean="0"/>
              <a:t> body formation</a:t>
            </a:r>
          </a:p>
          <a:p>
            <a:endParaRPr lang="en-US" sz="2400" dirty="0"/>
          </a:p>
          <a:p>
            <a:r>
              <a:rPr lang="en-US" sz="2400" dirty="0" smtClean="0"/>
              <a:t>Basal cell degeneration is </a:t>
            </a:r>
            <a:r>
              <a:rPr lang="en-US" sz="2400" dirty="0" err="1" smtClean="0"/>
              <a:t>vacular</a:t>
            </a:r>
            <a:r>
              <a:rPr lang="en-US" sz="2400" dirty="0" smtClean="0"/>
              <a:t> or </a:t>
            </a:r>
            <a:r>
              <a:rPr lang="en-US" sz="2400" dirty="0" err="1" smtClean="0"/>
              <a:t>hydropic</a:t>
            </a:r>
            <a:r>
              <a:rPr lang="en-US" sz="2400" dirty="0" smtClean="0"/>
              <a:t> change in the cells of the basal layer</a:t>
            </a:r>
          </a:p>
          <a:p>
            <a:endParaRPr lang="en-US" sz="2400" dirty="0"/>
          </a:p>
          <a:p>
            <a:r>
              <a:rPr lang="en-US" sz="2400" dirty="0" err="1" smtClean="0"/>
              <a:t>Civatte</a:t>
            </a:r>
            <a:r>
              <a:rPr lang="en-US" sz="2400" dirty="0" smtClean="0"/>
              <a:t> body or Colloid body formation is often associated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9543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227" y="69432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Basal cell degeneration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Image result for basal cell degene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90" y="1394993"/>
            <a:ext cx="9795657" cy="411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216" y="5749873"/>
            <a:ext cx="11002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Often associated with an upper dermal inflammation termed the </a:t>
            </a:r>
            <a:r>
              <a:rPr lang="en-US" sz="2400" dirty="0" err="1" smtClean="0"/>
              <a:t>lichenoid</a:t>
            </a:r>
            <a:r>
              <a:rPr lang="en-US" sz="2400" dirty="0" smtClean="0"/>
              <a:t> reaction or interface reaction pattern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732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Civatte</a:t>
            </a:r>
            <a:r>
              <a:rPr lang="en-US" dirty="0" smtClean="0"/>
              <a:t> body formation</a:t>
            </a:r>
            <a:endParaRPr lang="en-US" dirty="0"/>
          </a:p>
        </p:txBody>
      </p:sp>
      <p:pic>
        <p:nvPicPr>
          <p:cNvPr id="11268" name="Picture 4" descr="Image result for civatte body hist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07248"/>
            <a:ext cx="6214229" cy="466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36610" y="1937288"/>
            <a:ext cx="32171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Necrotic keratinocytes at the interface between epidermis and dermis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Causes :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Lichen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planus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GVHD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Lupus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erythematosus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Drug reactions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10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9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Structure of normal skin</a:t>
            </a:r>
          </a:p>
        </p:txBody>
      </p:sp>
      <p:pic>
        <p:nvPicPr>
          <p:cNvPr id="5123" name="Picture 10" descr="SkinLayer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52864" y="1118938"/>
            <a:ext cx="9119936" cy="552249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Blister formation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892522"/>
              </p:ext>
            </p:extLst>
          </p:nvPr>
        </p:nvGraphicFramePr>
        <p:xfrm>
          <a:off x="685277" y="1323476"/>
          <a:ext cx="10515600" cy="5277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95929">
                <a:tc>
                  <a:txBody>
                    <a:bodyPr/>
                    <a:lstStyle/>
                    <a:p>
                      <a:r>
                        <a:rPr lang="en-US" dirty="0" smtClean="0"/>
                        <a:t>Blister formation mechanism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Diseases</a:t>
                      </a:r>
                      <a:endParaRPr lang="en-US" dirty="0"/>
                    </a:p>
                  </a:txBody>
                  <a:tcPr/>
                </a:tc>
              </a:tr>
              <a:tr h="68338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Spongiosis</a:t>
                      </a:r>
                      <a:r>
                        <a:rPr lang="en-US" dirty="0" smtClean="0"/>
                        <a:t> (Accumulation</a:t>
                      </a:r>
                      <a:r>
                        <a:rPr lang="en-US" baseline="0" dirty="0" smtClean="0"/>
                        <a:t> of fluid round keratinocytes)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Eczematous</a:t>
                      </a:r>
                      <a:r>
                        <a:rPr lang="en-US" baseline="0" dirty="0" smtClean="0"/>
                        <a:t> dermatitis</a:t>
                      </a:r>
                    </a:p>
                    <a:p>
                      <a:r>
                        <a:rPr lang="en-US" baseline="0" dirty="0" smtClean="0"/>
                        <a:t>Early pemphigus</a:t>
                      </a:r>
                      <a:endParaRPr lang="en-US" dirty="0"/>
                    </a:p>
                  </a:txBody>
                  <a:tcPr/>
                </a:tc>
              </a:tr>
              <a:tr h="97626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Acantholysis</a:t>
                      </a:r>
                      <a:r>
                        <a:rPr lang="en-US" dirty="0" smtClean="0"/>
                        <a:t> (loss of keratinocyte cell contact)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Peimphgus</a:t>
                      </a:r>
                      <a:endParaRPr lang="en-US" dirty="0" smtClean="0"/>
                    </a:p>
                    <a:p>
                      <a:r>
                        <a:rPr lang="en-US" dirty="0" err="1" smtClean="0"/>
                        <a:t>Dariers</a:t>
                      </a:r>
                      <a:r>
                        <a:rPr lang="en-US" dirty="0" smtClean="0"/>
                        <a:t> disease</a:t>
                      </a:r>
                    </a:p>
                    <a:p>
                      <a:r>
                        <a:rPr lang="en-US" dirty="0" smtClean="0"/>
                        <a:t>Hailey – Hailey disease</a:t>
                      </a:r>
                      <a:endParaRPr lang="en-US" dirty="0"/>
                    </a:p>
                  </a:txBody>
                  <a:tcPr/>
                </a:tc>
              </a:tr>
              <a:tr h="683384">
                <a:tc>
                  <a:txBody>
                    <a:bodyPr/>
                    <a:lstStyle/>
                    <a:p>
                      <a:r>
                        <a:rPr lang="en-US" dirty="0" smtClean="0"/>
                        <a:t>Reticular degeneration (intracellular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oedema</a:t>
                      </a:r>
                      <a:r>
                        <a:rPr lang="en-US" baseline="0" dirty="0" smtClean="0"/>
                        <a:t> of keratinocytes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Viral infections</a:t>
                      </a:r>
                    </a:p>
                    <a:p>
                      <a:r>
                        <a:rPr lang="en-US" dirty="0" smtClean="0"/>
                        <a:t>Eczematous dermatitis (Late stages)</a:t>
                      </a:r>
                    </a:p>
                  </a:txBody>
                  <a:tcPr/>
                </a:tc>
              </a:tr>
              <a:tr h="12691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Cytolysis (</a:t>
                      </a:r>
                      <a:r>
                        <a:rPr lang="en-US" dirty="0" err="1" smtClean="0"/>
                        <a:t>lysis</a:t>
                      </a:r>
                      <a:r>
                        <a:rPr lang="en-US" dirty="0" smtClean="0"/>
                        <a:t> or rupture</a:t>
                      </a:r>
                      <a:r>
                        <a:rPr lang="en-US" baseline="0" dirty="0" smtClean="0"/>
                        <a:t> of keratinocytes)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Epidermolytic</a:t>
                      </a:r>
                      <a:r>
                        <a:rPr lang="en-US" dirty="0" smtClean="0"/>
                        <a:t> hyperkeratosis</a:t>
                      </a:r>
                    </a:p>
                    <a:p>
                      <a:r>
                        <a:rPr lang="en-US" dirty="0" smtClean="0"/>
                        <a:t>Erythema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multiforme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Irritant dermatitis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12691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Basement membrane zone</a:t>
                      </a:r>
                      <a:r>
                        <a:rPr lang="en-US" baseline="0" dirty="0" smtClean="0"/>
                        <a:t> disruption or destruction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Bullous </a:t>
                      </a:r>
                      <a:r>
                        <a:rPr lang="en-US" dirty="0" err="1" smtClean="0"/>
                        <a:t>pemphigoid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Linear IgA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dermatosis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Dermatitis </a:t>
                      </a:r>
                      <a:r>
                        <a:rPr lang="en-US" baseline="0" dirty="0" err="1" smtClean="0"/>
                        <a:t>herpatiformis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Edpidermolysis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bullosa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6077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Blister formation – classification based on the plane of formation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7312051"/>
              </p:ext>
            </p:extLst>
          </p:nvPr>
        </p:nvGraphicFramePr>
        <p:xfrm>
          <a:off x="609600" y="1600197"/>
          <a:ext cx="10972800" cy="4872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/>
                <a:gridCol w="5486400"/>
              </a:tblGrid>
              <a:tr h="448567">
                <a:tc>
                  <a:txBody>
                    <a:bodyPr/>
                    <a:lstStyle/>
                    <a:p>
                      <a:r>
                        <a:rPr lang="en-US" dirty="0" smtClean="0"/>
                        <a:t>Plane of bulla</a:t>
                      </a:r>
                      <a:r>
                        <a:rPr lang="en-US" baseline="0" dirty="0" smtClean="0"/>
                        <a:t> / vesicle formation</a:t>
                      </a:r>
                      <a:endParaRPr lang="en-US" dirty="0"/>
                    </a:p>
                  </a:txBody>
                  <a:tcPr marL="95416" marR="9541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Disease</a:t>
                      </a:r>
                      <a:endParaRPr lang="en-US" dirty="0"/>
                    </a:p>
                  </a:txBody>
                  <a:tcPr marL="95416" marR="95416"/>
                </a:tc>
              </a:tr>
              <a:tr h="143787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1. INTRA-</a:t>
                      </a:r>
                      <a:r>
                        <a:rPr lang="en-US" b="1" baseline="0" dirty="0" smtClean="0"/>
                        <a:t> EPIDERMAL</a:t>
                      </a:r>
                      <a:endParaRPr lang="en-US" b="1" dirty="0" smtClean="0"/>
                    </a:p>
                    <a:p>
                      <a:r>
                        <a:rPr lang="en-US" dirty="0" smtClean="0"/>
                        <a:t>1.1 </a:t>
                      </a:r>
                      <a:r>
                        <a:rPr lang="en-US" dirty="0" err="1" smtClean="0"/>
                        <a:t>Subcorneal</a:t>
                      </a:r>
                      <a:r>
                        <a:rPr lang="en-US" dirty="0" smtClean="0"/>
                        <a:t> / granular</a:t>
                      </a:r>
                      <a:endParaRPr lang="en-US" dirty="0"/>
                    </a:p>
                  </a:txBody>
                  <a:tcPr marL="95416" marR="9541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Pemphigus </a:t>
                      </a:r>
                      <a:r>
                        <a:rPr lang="en-US" dirty="0" err="1" smtClean="0"/>
                        <a:t>foliaceous</a:t>
                      </a:r>
                      <a:r>
                        <a:rPr lang="en-US" baseline="0" dirty="0" smtClean="0"/>
                        <a:t> and variant</a:t>
                      </a:r>
                    </a:p>
                    <a:p>
                      <a:r>
                        <a:rPr lang="en-US" baseline="0" dirty="0" smtClean="0"/>
                        <a:t>Staphylococcal scalded syndrome</a:t>
                      </a:r>
                    </a:p>
                    <a:p>
                      <a:r>
                        <a:rPr lang="en-US" baseline="0" dirty="0" smtClean="0"/>
                        <a:t>Bullous impetigo</a:t>
                      </a:r>
                    </a:p>
                    <a:p>
                      <a:r>
                        <a:rPr lang="en-US" baseline="0" dirty="0" err="1" smtClean="0"/>
                        <a:t>Subcorneal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pustular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dermatosis</a:t>
                      </a:r>
                      <a:endParaRPr lang="en-US" dirty="0"/>
                    </a:p>
                  </a:txBody>
                  <a:tcPr marL="95416" marR="95416"/>
                </a:tc>
              </a:tr>
              <a:tr h="774239">
                <a:tc>
                  <a:txBody>
                    <a:bodyPr/>
                    <a:lstStyle/>
                    <a:p>
                      <a:r>
                        <a:rPr lang="en-US" dirty="0" smtClean="0"/>
                        <a:t>1.2 </a:t>
                      </a:r>
                      <a:r>
                        <a:rPr lang="en-US" dirty="0" err="1" smtClean="0"/>
                        <a:t>Suprabasal</a:t>
                      </a:r>
                      <a:endParaRPr lang="en-US" dirty="0"/>
                    </a:p>
                  </a:txBody>
                  <a:tcPr marL="95416" marR="9541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Pemphigus</a:t>
                      </a:r>
                      <a:r>
                        <a:rPr lang="en-US" baseline="0" dirty="0" smtClean="0"/>
                        <a:t> vulgaris</a:t>
                      </a:r>
                    </a:p>
                    <a:p>
                      <a:r>
                        <a:rPr lang="en-US" baseline="0" dirty="0" err="1" smtClean="0"/>
                        <a:t>Dariers</a:t>
                      </a:r>
                      <a:r>
                        <a:rPr lang="en-US" baseline="0" dirty="0" smtClean="0"/>
                        <a:t> disease</a:t>
                      </a:r>
                      <a:endParaRPr lang="en-US" dirty="0"/>
                    </a:p>
                  </a:txBody>
                  <a:tcPr marL="95416" marR="95416"/>
                </a:tc>
              </a:tr>
              <a:tr h="110605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2. SUBEPIDERMAL</a:t>
                      </a:r>
                    </a:p>
                    <a:p>
                      <a:r>
                        <a:rPr lang="en-US" dirty="0" smtClean="0"/>
                        <a:t>2.1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Basal</a:t>
                      </a:r>
                      <a:r>
                        <a:rPr lang="en-US" baseline="0" dirty="0" smtClean="0"/>
                        <a:t> keratinocyte damage</a:t>
                      </a:r>
                      <a:endParaRPr lang="en-US" dirty="0"/>
                    </a:p>
                  </a:txBody>
                  <a:tcPr marL="95416" marR="95416"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Erythema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multiforme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Herpes </a:t>
                      </a:r>
                      <a:r>
                        <a:rPr lang="en-US" baseline="0" dirty="0" err="1" smtClean="0"/>
                        <a:t>gestationis</a:t>
                      </a:r>
                      <a:endParaRPr lang="en-US" dirty="0"/>
                    </a:p>
                  </a:txBody>
                  <a:tcPr marL="95416" marR="95416"/>
                </a:tc>
              </a:tr>
              <a:tr h="1106056">
                <a:tc>
                  <a:txBody>
                    <a:bodyPr/>
                    <a:lstStyle/>
                    <a:p>
                      <a:r>
                        <a:rPr lang="en-US" dirty="0" smtClean="0"/>
                        <a:t>2.2 Epidermal</a:t>
                      </a:r>
                      <a:r>
                        <a:rPr lang="en-US" baseline="0" dirty="0" smtClean="0"/>
                        <a:t> basement zone destruction</a:t>
                      </a:r>
                      <a:endParaRPr lang="en-US" dirty="0"/>
                    </a:p>
                  </a:txBody>
                  <a:tcPr marL="95416" marR="9541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Bullous </a:t>
                      </a:r>
                      <a:r>
                        <a:rPr lang="en-US" dirty="0" err="1" smtClean="0"/>
                        <a:t>pemphigoid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Dermatitis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herpatiformis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Systemic lupus </a:t>
                      </a:r>
                      <a:r>
                        <a:rPr lang="en-US" baseline="0" dirty="0" err="1" smtClean="0"/>
                        <a:t>erythematosus</a:t>
                      </a:r>
                      <a:endParaRPr lang="en-US" dirty="0"/>
                    </a:p>
                  </a:txBody>
                  <a:tcPr marL="95416" marR="95416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521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subcorneal bulla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94" y="3048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suprabasal bulla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167" y="2461288"/>
            <a:ext cx="4098373" cy="306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subepidermal bull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549" y="3813469"/>
            <a:ext cx="4297155" cy="322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24094" y="955875"/>
            <a:ext cx="7167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  would you describe these bullous lesions 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37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848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Dermal inflammatory cell infiltrates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409"/>
            <a:ext cx="10515600" cy="512093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Eosinophils</a:t>
            </a:r>
          </a:p>
          <a:p>
            <a:pPr lvl="1"/>
            <a:r>
              <a:rPr lang="en-US" dirty="0" smtClean="0"/>
              <a:t>Bullous </a:t>
            </a:r>
            <a:r>
              <a:rPr lang="en-US" dirty="0" err="1" smtClean="0"/>
              <a:t>pemphigoid</a:t>
            </a:r>
            <a:endParaRPr lang="en-US" dirty="0" smtClean="0"/>
          </a:p>
          <a:p>
            <a:pPr lvl="1"/>
            <a:r>
              <a:rPr lang="en-US" dirty="0" smtClean="0"/>
              <a:t>Pemphigus vulgaris</a:t>
            </a:r>
          </a:p>
          <a:p>
            <a:pPr lvl="1"/>
            <a:r>
              <a:rPr lang="en-US" dirty="0" smtClean="0"/>
              <a:t>Arthropod bite</a:t>
            </a:r>
          </a:p>
          <a:p>
            <a:pPr lvl="1"/>
            <a:r>
              <a:rPr lang="en-US" dirty="0" smtClean="0"/>
              <a:t>Drug reactions</a:t>
            </a:r>
          </a:p>
          <a:p>
            <a:r>
              <a:rPr lang="en-US" dirty="0" smtClean="0"/>
              <a:t>Neutrophils</a:t>
            </a:r>
          </a:p>
          <a:p>
            <a:pPr lvl="1"/>
            <a:r>
              <a:rPr lang="en-US" dirty="0" err="1" smtClean="0"/>
              <a:t>Urticaria</a:t>
            </a:r>
            <a:endParaRPr lang="en-US" dirty="0" smtClean="0"/>
          </a:p>
          <a:p>
            <a:pPr lvl="1"/>
            <a:r>
              <a:rPr lang="en-US" dirty="0" smtClean="0"/>
              <a:t>Dermatitis </a:t>
            </a:r>
            <a:r>
              <a:rPr lang="en-US" dirty="0" err="1" smtClean="0"/>
              <a:t>herpatiformis</a:t>
            </a:r>
            <a:endParaRPr lang="en-US" dirty="0" smtClean="0"/>
          </a:p>
          <a:p>
            <a:pPr lvl="1"/>
            <a:r>
              <a:rPr lang="en-US" dirty="0" smtClean="0"/>
              <a:t>Lupus </a:t>
            </a:r>
            <a:r>
              <a:rPr lang="en-US" dirty="0" err="1" smtClean="0"/>
              <a:t>erythematosus</a:t>
            </a:r>
            <a:endParaRPr lang="en-US" dirty="0" smtClean="0"/>
          </a:p>
          <a:p>
            <a:pPr lvl="1"/>
            <a:r>
              <a:rPr lang="en-US" dirty="0" err="1" smtClean="0"/>
              <a:t>Neutrophilic</a:t>
            </a:r>
            <a:r>
              <a:rPr lang="en-US" dirty="0" smtClean="0"/>
              <a:t> </a:t>
            </a:r>
            <a:r>
              <a:rPr lang="en-US" dirty="0" err="1" smtClean="0"/>
              <a:t>dermatosus</a:t>
            </a:r>
            <a:endParaRPr lang="en-US" dirty="0" smtClean="0"/>
          </a:p>
          <a:p>
            <a:r>
              <a:rPr lang="en-US" dirty="0" smtClean="0"/>
              <a:t>Plasma cells</a:t>
            </a:r>
          </a:p>
          <a:p>
            <a:pPr lvl="1"/>
            <a:r>
              <a:rPr lang="en-US" dirty="0" smtClean="0"/>
              <a:t>Syphilis</a:t>
            </a:r>
          </a:p>
          <a:p>
            <a:pPr lvl="1"/>
            <a:r>
              <a:rPr lang="en-US" dirty="0" smtClean="0"/>
              <a:t>Folliculitis</a:t>
            </a:r>
          </a:p>
          <a:p>
            <a:r>
              <a:rPr lang="en-US" dirty="0" smtClean="0"/>
              <a:t>Mast cells</a:t>
            </a:r>
          </a:p>
          <a:p>
            <a:pPr lvl="1"/>
            <a:r>
              <a:rPr lang="en-US" dirty="0" err="1" smtClean="0"/>
              <a:t>Mastocytosis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36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49" y="365127"/>
            <a:ext cx="11062252" cy="1325563"/>
          </a:xfrm>
        </p:spPr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Lichenoid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cell infiltrates (interface reaction)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 descr="Image result for Lichenoid cell infiltr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7" y="2610679"/>
            <a:ext cx="8967132" cy="358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456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Dermis – Dermal matrix disorders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Collagen increased – Scleroderma / </a:t>
            </a:r>
            <a:r>
              <a:rPr lang="en-US" dirty="0" err="1" smtClean="0"/>
              <a:t>Morphoea</a:t>
            </a:r>
            <a:endParaRPr lang="en-US" dirty="0" smtClean="0"/>
          </a:p>
          <a:p>
            <a:r>
              <a:rPr lang="en-US" dirty="0" smtClean="0"/>
              <a:t>Collagen decreased – </a:t>
            </a:r>
            <a:r>
              <a:rPr lang="en-US" dirty="0" err="1" smtClean="0"/>
              <a:t>Atrophoderma</a:t>
            </a:r>
            <a:endParaRPr lang="en-US" dirty="0" smtClean="0"/>
          </a:p>
          <a:p>
            <a:r>
              <a:rPr lang="en-US" dirty="0" smtClean="0"/>
              <a:t>Elastin altered – </a:t>
            </a:r>
            <a:r>
              <a:rPr lang="en-US" dirty="0" err="1" smtClean="0"/>
              <a:t>Pseudoxanthoma</a:t>
            </a:r>
            <a:r>
              <a:rPr lang="en-US" dirty="0" smtClean="0"/>
              <a:t> </a:t>
            </a:r>
            <a:r>
              <a:rPr lang="en-US" dirty="0" err="1" smtClean="0"/>
              <a:t>elasticum</a:t>
            </a:r>
            <a:endParaRPr lang="en-US" dirty="0" smtClean="0"/>
          </a:p>
          <a:p>
            <a:r>
              <a:rPr lang="en-US" dirty="0" smtClean="0"/>
              <a:t>Elastin reduced – Cutis </a:t>
            </a:r>
            <a:r>
              <a:rPr lang="en-US" dirty="0" err="1" smtClean="0"/>
              <a:t>laxa</a:t>
            </a:r>
            <a:endParaRPr lang="en-US" dirty="0" smtClean="0"/>
          </a:p>
          <a:p>
            <a:r>
              <a:rPr lang="en-US" dirty="0" smtClean="0"/>
              <a:t>Deposition of material</a:t>
            </a:r>
          </a:p>
          <a:p>
            <a:pPr lvl="1"/>
            <a:r>
              <a:rPr lang="en-US" dirty="0" smtClean="0"/>
              <a:t>Normal matrix content increased – Focal dermal </a:t>
            </a:r>
            <a:r>
              <a:rPr lang="en-US" dirty="0" err="1" smtClean="0"/>
              <a:t>mucinosis</a:t>
            </a:r>
            <a:endParaRPr lang="en-US" dirty="0" smtClean="0"/>
          </a:p>
          <a:p>
            <a:pPr lvl="1"/>
            <a:r>
              <a:rPr lang="en-US" dirty="0" smtClean="0"/>
              <a:t>Deposition of amyloid </a:t>
            </a:r>
          </a:p>
          <a:p>
            <a:pPr lvl="1"/>
            <a:r>
              <a:rPr lang="en-US" dirty="0" smtClean="0"/>
              <a:t>Deposition of uric acid crystals in Gout</a:t>
            </a:r>
          </a:p>
          <a:p>
            <a:pPr lvl="1"/>
            <a:r>
              <a:rPr lang="en-US" dirty="0" smtClean="0"/>
              <a:t>Deposition </a:t>
            </a:r>
            <a:r>
              <a:rPr lang="en-US" dirty="0"/>
              <a:t>Calcium pyrophosphate </a:t>
            </a:r>
            <a:r>
              <a:rPr lang="en-US" dirty="0" err="1"/>
              <a:t>dihydrate</a:t>
            </a:r>
            <a:r>
              <a:rPr lang="en-US" dirty="0"/>
              <a:t> crystal </a:t>
            </a:r>
            <a:r>
              <a:rPr lang="en-US" dirty="0" smtClean="0"/>
              <a:t>in </a:t>
            </a:r>
            <a:r>
              <a:rPr lang="en-US" dirty="0" err="1" smtClean="0"/>
              <a:t>pseudogout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959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Dermal infiltrates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Histiocytes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Can collect to form granuloma or in conditions such as </a:t>
            </a:r>
          </a:p>
          <a:p>
            <a:pPr lvl="1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Leishmaniasis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Lepromatous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leprosy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Melanophages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Often denote melanin incontinence due to the basal cell degeneration and damage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787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00451" y="394954"/>
            <a:ext cx="10972800" cy="1143000"/>
          </a:xfrm>
        </p:spPr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Histiocytic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infiltrates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Image result for leprosy micros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23" y="1690690"/>
            <a:ext cx="4628325" cy="314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Cutaneous leishmaniasis  micros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642" y="3915139"/>
            <a:ext cx="4085121" cy="291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lepromatous leprosy histology wade fite sta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887" y="605756"/>
            <a:ext cx="3590925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245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Granulomatous dermatitis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Infectious granulomas</a:t>
            </a:r>
          </a:p>
          <a:p>
            <a:pPr lvl="1"/>
            <a:r>
              <a:rPr lang="en-US" dirty="0" smtClean="0"/>
              <a:t>Tuberculosis</a:t>
            </a:r>
          </a:p>
          <a:p>
            <a:pPr lvl="1"/>
            <a:r>
              <a:rPr lang="en-US" dirty="0" smtClean="0"/>
              <a:t>Leprosy (</a:t>
            </a:r>
            <a:r>
              <a:rPr lang="en-US" dirty="0" err="1" smtClean="0"/>
              <a:t>Tuberculoid</a:t>
            </a:r>
            <a:r>
              <a:rPr lang="en-US" dirty="0" smtClean="0"/>
              <a:t> type)</a:t>
            </a:r>
          </a:p>
          <a:p>
            <a:pPr lvl="1"/>
            <a:r>
              <a:rPr lang="en-US" dirty="0" smtClean="0"/>
              <a:t>Fungi</a:t>
            </a:r>
          </a:p>
          <a:p>
            <a:pPr lvl="1"/>
            <a:r>
              <a:rPr lang="en-US" dirty="0" err="1" smtClean="0"/>
              <a:t>Leishmaniasis</a:t>
            </a:r>
            <a:r>
              <a:rPr lang="en-US" dirty="0" smtClean="0"/>
              <a:t> (Late stages)</a:t>
            </a:r>
          </a:p>
          <a:p>
            <a:r>
              <a:rPr lang="en-US" dirty="0" smtClean="0"/>
              <a:t>Non infectious granulomas</a:t>
            </a:r>
          </a:p>
          <a:p>
            <a:pPr lvl="1"/>
            <a:r>
              <a:rPr lang="en-US" dirty="0" smtClean="0"/>
              <a:t>Granuloma </a:t>
            </a:r>
            <a:r>
              <a:rPr lang="en-US" dirty="0" err="1" smtClean="0"/>
              <a:t>annulare</a:t>
            </a:r>
            <a:endParaRPr lang="en-US" dirty="0" smtClean="0"/>
          </a:p>
          <a:p>
            <a:pPr lvl="1"/>
            <a:r>
              <a:rPr lang="en-US" dirty="0" err="1" smtClean="0"/>
              <a:t>Necrobiosis</a:t>
            </a:r>
            <a:r>
              <a:rPr lang="en-US" dirty="0" smtClean="0"/>
              <a:t> </a:t>
            </a:r>
            <a:r>
              <a:rPr lang="en-US" dirty="0" err="1" smtClean="0"/>
              <a:t>lipoidica</a:t>
            </a:r>
            <a:endParaRPr lang="en-US" dirty="0" smtClean="0"/>
          </a:p>
          <a:p>
            <a:pPr lvl="1"/>
            <a:r>
              <a:rPr lang="en-US" dirty="0" smtClean="0"/>
              <a:t>Rheumatoid nodules</a:t>
            </a:r>
          </a:p>
          <a:p>
            <a:pPr lvl="1"/>
            <a:r>
              <a:rPr lang="en-US" dirty="0" err="1" smtClean="0"/>
              <a:t>Sarcoidosis</a:t>
            </a:r>
            <a:endParaRPr lang="en-US" dirty="0" smtClean="0"/>
          </a:p>
          <a:p>
            <a:pPr lvl="1"/>
            <a:r>
              <a:rPr lang="en-US" dirty="0" smtClean="0"/>
              <a:t>Foreign body reactions</a:t>
            </a:r>
          </a:p>
          <a:p>
            <a:pPr lvl="1"/>
            <a:r>
              <a:rPr lang="en-US" dirty="0" err="1" smtClean="0"/>
              <a:t>Silican</a:t>
            </a:r>
            <a:r>
              <a:rPr lang="en-US" dirty="0" smtClean="0"/>
              <a:t>, talc, </a:t>
            </a:r>
            <a:r>
              <a:rPr lang="en-US" dirty="0" err="1" smtClean="0"/>
              <a:t>Aluminium</a:t>
            </a:r>
            <a:r>
              <a:rPr lang="en-US" dirty="0" smtClean="0"/>
              <a:t>, Zinc, Tattoo, </a:t>
            </a:r>
            <a:r>
              <a:rPr lang="en-US" dirty="0" err="1" smtClean="0"/>
              <a:t>Berylliosis</a:t>
            </a:r>
            <a:r>
              <a:rPr lang="en-US" dirty="0" smtClean="0"/>
              <a:t> etc.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796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Dermal vascular diseases - Evaluation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Size of the vessel involved – large, medium, small</a:t>
            </a:r>
          </a:p>
          <a:p>
            <a:r>
              <a:rPr lang="en-US" dirty="0" smtClean="0"/>
              <a:t>Composition of the cell infiltrate – neutrophil, eosinophil, lymphocytic, </a:t>
            </a:r>
            <a:r>
              <a:rPr lang="en-US" dirty="0" err="1" smtClean="0"/>
              <a:t>histiocytic</a:t>
            </a:r>
            <a:r>
              <a:rPr lang="en-US" dirty="0" smtClean="0"/>
              <a:t>.</a:t>
            </a:r>
          </a:p>
          <a:p>
            <a:r>
              <a:rPr lang="en-US" dirty="0" smtClean="0"/>
              <a:t>Evaluation for infection</a:t>
            </a:r>
          </a:p>
          <a:p>
            <a:r>
              <a:rPr lang="en-US" dirty="0" smtClean="0"/>
              <a:t>Serological and </a:t>
            </a:r>
            <a:r>
              <a:rPr lang="en-US" dirty="0" err="1" smtClean="0"/>
              <a:t>immunopathological</a:t>
            </a:r>
            <a:r>
              <a:rPr lang="en-US" dirty="0" smtClean="0"/>
              <a:t> evaluation</a:t>
            </a:r>
          </a:p>
          <a:p>
            <a:pPr lvl="1"/>
            <a:r>
              <a:rPr lang="en-US" dirty="0" smtClean="0"/>
              <a:t>ANCA, ANA, Rheumatoid factor, </a:t>
            </a:r>
            <a:r>
              <a:rPr lang="en-US" dirty="0" err="1" smtClean="0"/>
              <a:t>Cryoglobulins</a:t>
            </a:r>
            <a:endParaRPr lang="en-US" dirty="0" smtClean="0"/>
          </a:p>
          <a:p>
            <a:r>
              <a:rPr lang="en-US" dirty="0" smtClean="0"/>
              <a:t>Clinical context</a:t>
            </a:r>
          </a:p>
          <a:p>
            <a:pPr lvl="1"/>
            <a:r>
              <a:rPr lang="en-US" dirty="0" smtClean="0"/>
              <a:t>Cutaneous involvement only.</a:t>
            </a:r>
          </a:p>
          <a:p>
            <a:pPr lvl="1"/>
            <a:r>
              <a:rPr lang="en-US" dirty="0" smtClean="0"/>
              <a:t>Systemic disease.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47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Structure of the skin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63316"/>
            <a:ext cx="10972800" cy="486285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Epidermis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Keratinocytes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Basal cells	</a:t>
            </a:r>
            <a:r>
              <a:rPr lang="en-US" sz="1800" dirty="0" smtClean="0"/>
              <a:t>	- </a:t>
            </a:r>
            <a:r>
              <a:rPr lang="en-US" sz="1800" dirty="0"/>
              <a:t>stratum </a:t>
            </a:r>
            <a:r>
              <a:rPr lang="en-US" sz="1800" dirty="0" err="1"/>
              <a:t>germinativum</a:t>
            </a:r>
            <a:endParaRPr lang="en-US" sz="1800" dirty="0"/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Prickle / </a:t>
            </a:r>
            <a:r>
              <a:rPr lang="en-US" sz="1800" dirty="0" err="1"/>
              <a:t>spinous</a:t>
            </a:r>
            <a:r>
              <a:rPr lang="en-US" sz="1800" dirty="0"/>
              <a:t> cells 	- Stratum </a:t>
            </a:r>
            <a:r>
              <a:rPr lang="en-US" sz="1800" dirty="0" err="1"/>
              <a:t>spinosum</a:t>
            </a:r>
            <a:endParaRPr lang="en-US" sz="1800" dirty="0"/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Granular cells	</a:t>
            </a:r>
            <a:r>
              <a:rPr lang="en-US" sz="1800" dirty="0" smtClean="0"/>
              <a:t>	- </a:t>
            </a:r>
            <a:r>
              <a:rPr lang="en-US" sz="1800" dirty="0"/>
              <a:t>Stratum </a:t>
            </a:r>
            <a:r>
              <a:rPr lang="en-US" sz="1800" dirty="0" err="1"/>
              <a:t>granulosum</a:t>
            </a:r>
            <a:endParaRPr lang="en-US" sz="1800" dirty="0"/>
          </a:p>
          <a:p>
            <a:pPr lvl="2" eaLnBrk="1" hangingPunct="1">
              <a:lnSpc>
                <a:spcPct val="90000"/>
              </a:lnSpc>
            </a:pPr>
            <a:r>
              <a:rPr lang="en-US" sz="1800" dirty="0" err="1"/>
              <a:t>Cornified</a:t>
            </a:r>
            <a:r>
              <a:rPr lang="en-US" sz="1800" dirty="0"/>
              <a:t> cells	</a:t>
            </a:r>
            <a:r>
              <a:rPr lang="en-US" sz="1800" dirty="0" smtClean="0"/>
              <a:t>	- </a:t>
            </a:r>
            <a:r>
              <a:rPr lang="en-US" sz="1800" dirty="0"/>
              <a:t>Stratum </a:t>
            </a:r>
            <a:r>
              <a:rPr lang="en-US" sz="1800" dirty="0" err="1"/>
              <a:t>corneum</a:t>
            </a:r>
            <a:endParaRPr lang="en-US" sz="18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Melanocytes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err="1"/>
              <a:t>Langerhan</a:t>
            </a:r>
            <a:r>
              <a:rPr lang="en-US" sz="2000" dirty="0"/>
              <a:t> cells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Merkel cells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Dermis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Composed of blood vessels </a:t>
            </a:r>
            <a:r>
              <a:rPr lang="en-US" sz="2000" dirty="0" err="1"/>
              <a:t>lymphatics</a:t>
            </a:r>
            <a:r>
              <a:rPr lang="en-US" sz="2000" dirty="0"/>
              <a:t> nerves </a:t>
            </a:r>
            <a:r>
              <a:rPr lang="en-US" sz="2000" dirty="0" err="1"/>
              <a:t>mucopolysaccaride</a:t>
            </a:r>
            <a:r>
              <a:rPr lang="en-US" sz="2000" dirty="0"/>
              <a:t> ground substances and epidermal appendages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Vasculitis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Picture 2" descr="Image result for cutaneous vasculitis hist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32" y="2213115"/>
            <a:ext cx="5539869" cy="41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67061" y="1690690"/>
            <a:ext cx="450573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Criteria for diagnosis of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vasculitis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 Endothelial cell swelling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 Red cell extravasation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 Inflammatory infiltrate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around 	blood vessels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Fibrinoid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material deposited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in the wall of the vessel.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247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Leukocytoclastic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vasculitis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0" name="Picture 2" descr="Image result for leukocytoclastic vasculitis hist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28" y="1690688"/>
            <a:ext cx="7146373" cy="53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66522" y="1558168"/>
            <a:ext cx="42604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Infectious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– Bacterial,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ungal,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Rickettsial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Viral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Immunological injury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HSP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Urticarial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vasculitis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Cryoglobulinaemia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Connective tissue disease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Autoimmune disease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(HBV, HCV, Streptococcal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Drugs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Paraneoplastic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syndromes</a:t>
            </a:r>
          </a:p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Antineutrophilic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antibody associated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Wegeners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granulomatosis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Churg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-Strauss Syndrome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Microscopic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polyangitis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Unknown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Polyarteritis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nodosa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112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Panniculitis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Inflammation of the subcutaneous fat.</a:t>
            </a:r>
          </a:p>
          <a:p>
            <a:pPr lvl="1"/>
            <a:r>
              <a:rPr lang="en-US" dirty="0" smtClean="0"/>
              <a:t>Septal  lobular or mixed patterns</a:t>
            </a:r>
          </a:p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/>
              <a:t>Erythema </a:t>
            </a:r>
            <a:r>
              <a:rPr lang="en-US" dirty="0" err="1" smtClean="0"/>
              <a:t>induratum</a:t>
            </a:r>
            <a:endParaRPr lang="en-US" dirty="0" smtClean="0"/>
          </a:p>
          <a:p>
            <a:pPr lvl="1"/>
            <a:r>
              <a:rPr lang="en-US" dirty="0" smtClean="0"/>
              <a:t>Lupus </a:t>
            </a:r>
            <a:r>
              <a:rPr lang="en-US" dirty="0" err="1" smtClean="0"/>
              <a:t>panniculitis</a:t>
            </a:r>
            <a:endParaRPr lang="en-US" dirty="0" smtClean="0"/>
          </a:p>
          <a:p>
            <a:pPr lvl="1"/>
            <a:r>
              <a:rPr lang="en-US" dirty="0" smtClean="0"/>
              <a:t>Eosinophilic </a:t>
            </a:r>
            <a:r>
              <a:rPr lang="en-US" dirty="0" err="1" smtClean="0"/>
              <a:t>panniculitis</a:t>
            </a:r>
            <a:endParaRPr lang="en-US" dirty="0" smtClean="0"/>
          </a:p>
          <a:p>
            <a:pPr lvl="1"/>
            <a:r>
              <a:rPr lang="en-US" dirty="0" err="1" smtClean="0"/>
              <a:t>Cytophagic</a:t>
            </a:r>
            <a:r>
              <a:rPr lang="en-US" dirty="0" smtClean="0"/>
              <a:t> </a:t>
            </a:r>
            <a:r>
              <a:rPr lang="en-US" dirty="0" err="1" smtClean="0"/>
              <a:t>histiocytic</a:t>
            </a:r>
            <a:r>
              <a:rPr lang="en-US" dirty="0" smtClean="0"/>
              <a:t> </a:t>
            </a:r>
            <a:r>
              <a:rPr lang="en-US" dirty="0" err="1" smtClean="0"/>
              <a:t>panniculitis</a:t>
            </a:r>
            <a:endParaRPr lang="en-US" dirty="0" smtClean="0"/>
          </a:p>
          <a:p>
            <a:pPr lvl="1"/>
            <a:r>
              <a:rPr lang="en-US" dirty="0" smtClean="0"/>
              <a:t>Weber Christian disease</a:t>
            </a:r>
          </a:p>
          <a:p>
            <a:pPr lvl="1"/>
            <a:r>
              <a:rPr lang="en-US" dirty="0" smtClean="0"/>
              <a:t>Erythema </a:t>
            </a:r>
            <a:r>
              <a:rPr lang="en-US" dirty="0" err="1" smtClean="0"/>
              <a:t>nodsum</a:t>
            </a:r>
            <a:endParaRPr lang="en-US" dirty="0" smtClean="0"/>
          </a:p>
          <a:p>
            <a:pPr lvl="1"/>
            <a:r>
              <a:rPr lang="en-US" dirty="0" smtClean="0"/>
              <a:t>Subcutaneous T cell lymphoma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325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20" y="10285"/>
            <a:ext cx="10515600" cy="1325563"/>
          </a:xfrm>
        </p:spPr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Panniculitis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38" name="Picture 2" descr="Image result for panniculitis hist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338" y="1479700"/>
            <a:ext cx="6985663" cy="52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14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Reaction patterns in the skin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Spongiotic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Lichenoid</a:t>
            </a:r>
            <a:r>
              <a:rPr lang="en-US" dirty="0" smtClean="0"/>
              <a:t> / interface</a:t>
            </a:r>
          </a:p>
          <a:p>
            <a:r>
              <a:rPr lang="en-US" dirty="0" err="1" smtClean="0"/>
              <a:t>Psorisiform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Vesicullobullous</a:t>
            </a:r>
            <a:endParaRPr lang="en-US" dirty="0" smtClean="0"/>
          </a:p>
          <a:p>
            <a:r>
              <a:rPr lang="en-US" dirty="0" smtClean="0"/>
              <a:t>Granulomatous</a:t>
            </a:r>
          </a:p>
          <a:p>
            <a:r>
              <a:rPr lang="en-US" dirty="0" err="1" smtClean="0"/>
              <a:t>Vasculopathic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737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spongiosis histolog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45" y="1886936"/>
            <a:ext cx="5139756" cy="385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6981" y="395786"/>
            <a:ext cx="9811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reaction pattern in these skin biopsies ?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Image result for psoriasiform hyperplas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193" y="1886936"/>
            <a:ext cx="5124985" cy="385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254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175" y="2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Skin biopsy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Biopsy technique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Punch biopsy not shave biopsy for dermatitis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Wedge or incisional biopsy with scalpel for ruling out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panniculitis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Vesicles or bulla should be removed with scalpel to avoid shearing off of the lesion.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Biopsy sites to be avoided </a:t>
            </a:r>
          </a:p>
          <a:p>
            <a:pPr lvl="1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Acral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Elbow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Excoriated lesions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Treated lesions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Accompanied with a clear history and a differential diagnosis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Site of biopsy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Type of skin lesion –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Papular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macular etc.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Distribution of the lesions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Differential diagnosis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306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opsy sites to avoid if possible &#10;â¢ Acral sites &#10;â¢ Elbow/knee &#10;â¢ Center of alopetic patch &#10;â¢ Excoriated lesions (delay bx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026" y="995142"/>
            <a:ext cx="7808983" cy="58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222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Structure of the skin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Epidermal appendages / skin </a:t>
            </a:r>
            <a:r>
              <a:rPr lang="en-US" dirty="0" err="1" smtClean="0"/>
              <a:t>adenexae</a:t>
            </a:r>
            <a:endParaRPr lang="en-US" dirty="0" smtClean="0"/>
          </a:p>
          <a:p>
            <a:pPr lvl="1" eaLnBrk="1" hangingPunct="1"/>
            <a:r>
              <a:rPr lang="en-US" dirty="0" smtClean="0"/>
              <a:t>Sebaceous glands</a:t>
            </a:r>
          </a:p>
          <a:p>
            <a:pPr lvl="1" eaLnBrk="1" hangingPunct="1"/>
            <a:r>
              <a:rPr lang="en-US" dirty="0" smtClean="0"/>
              <a:t>Hair follicles</a:t>
            </a:r>
          </a:p>
          <a:p>
            <a:pPr lvl="1" eaLnBrk="1" hangingPunct="1"/>
            <a:r>
              <a:rPr lang="en-US" dirty="0" err="1" smtClean="0"/>
              <a:t>Eccrine</a:t>
            </a:r>
            <a:r>
              <a:rPr lang="en-US" dirty="0" smtClean="0"/>
              <a:t> glands</a:t>
            </a:r>
          </a:p>
          <a:p>
            <a:pPr lvl="1" eaLnBrk="1" hangingPunct="1"/>
            <a:r>
              <a:rPr lang="en-US" dirty="0" smtClean="0"/>
              <a:t>Apocrine glands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Terminology in skin biopsy reports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 descr="SkinLayers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" r="59618" b="1"/>
          <a:stretch/>
        </p:blipFill>
        <p:spPr>
          <a:xfrm>
            <a:off x="838201" y="1968285"/>
            <a:ext cx="1966993" cy="43326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673100" y="2154267"/>
            <a:ext cx="1782305" cy="495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3006671" y="1968284"/>
            <a:ext cx="402956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63686" y="1917654"/>
            <a:ext cx="55235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HYPERKERATOSIS</a:t>
            </a:r>
          </a:p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Increase in the stratum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corneum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leading to thickening of the skin</a:t>
            </a:r>
          </a:p>
        </p:txBody>
      </p:sp>
      <p:pic>
        <p:nvPicPr>
          <p:cNvPr id="1026" name="Picture 2" descr="Image result for hyperkeratosis micros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957" y="3308129"/>
            <a:ext cx="4933783" cy="328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28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Parakeratosis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Image result for parakeratosis hist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2" y="1564106"/>
            <a:ext cx="5778111" cy="450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97843" y="1869704"/>
            <a:ext cx="496904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Thickening of the stratum </a:t>
            </a:r>
            <a:r>
              <a:rPr lang="en-US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corneum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with preservation of the nuclei.</a:t>
            </a:r>
          </a:p>
          <a:p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This occurs when the proliferation and maturation of the keratinocytes are abnormally rapid - Psoriasis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569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Acanthosis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 descr="SkinLayers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" r="59618" b="1"/>
          <a:stretch/>
        </p:blipFill>
        <p:spPr>
          <a:xfrm>
            <a:off x="980556" y="1512928"/>
            <a:ext cx="1975461" cy="4351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ight Brace 4"/>
          <p:cNvSpPr/>
          <p:nvPr/>
        </p:nvSpPr>
        <p:spPr>
          <a:xfrm>
            <a:off x="3071887" y="2555055"/>
            <a:ext cx="216976" cy="6974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628763" y="2726858"/>
            <a:ext cx="1332855" cy="484632"/>
          </a:xfrm>
          <a:prstGeom prst="rightArrow">
            <a:avLst>
              <a:gd name="adj1" fmla="val 50000"/>
              <a:gd name="adj2" fmla="val 81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13421" y="2207817"/>
            <a:ext cx="66775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Acanthosis</a:t>
            </a: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Increase in the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spinosum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or increase in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all layers of the epidermis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050" name="Picture 2" descr="Image result for acanthosis histolog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923" y="3875924"/>
            <a:ext cx="5893493" cy="2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736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Acanthosis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Psoriasiform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hyperplasia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Image result for psoriasiform hyperplas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813" y="2189748"/>
            <a:ext cx="4797783" cy="387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missinglink.ucsf.edu/lm/dermatologyglossary/img/Dermatology%20Glossary/Glossary%20Histo%20Images/Acanthosis_10x-2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3" t="9800" r="1053" b="21796"/>
          <a:stretch/>
        </p:blipFill>
        <p:spPr bwMode="auto">
          <a:xfrm>
            <a:off x="838200" y="2236518"/>
            <a:ext cx="5715000" cy="37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751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Spongiosis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The clinical history! &#10;â¢ All DP is clinicopathologic!! &#10;â¢ The more information you give us, the more &#10;specific we can be i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8" t="24008" r="8452" b="11451"/>
          <a:stretch/>
        </p:blipFill>
        <p:spPr bwMode="auto">
          <a:xfrm>
            <a:off x="7470183" y="1260107"/>
            <a:ext cx="3533615" cy="456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8845" y="1558576"/>
            <a:ext cx="63575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This is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oedema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between epidermal keratinocytes which may progress to bullous or vesicle formation</a:t>
            </a:r>
          </a:p>
          <a:p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Spongiotic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dermatitis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Epidermal hyperplasia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Acanthosis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Spongiosis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199987" y="3311748"/>
            <a:ext cx="2225299" cy="929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648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</TotalTime>
  <Words>824</Words>
  <Application>Microsoft Office PowerPoint</Application>
  <PresentationFormat>Custom</PresentationFormat>
  <Paragraphs>252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Skin biopsy interpretation Histological features of skin diseases</vt:lpstr>
      <vt:lpstr>Structure of normal skin</vt:lpstr>
      <vt:lpstr>Structure of the skin</vt:lpstr>
      <vt:lpstr>Structure of the skin</vt:lpstr>
      <vt:lpstr>Terminology in skin biopsy reports</vt:lpstr>
      <vt:lpstr>Parakeratosis</vt:lpstr>
      <vt:lpstr>Acanthosis</vt:lpstr>
      <vt:lpstr>Acanthosis vs Psoriasiform hyperplasia</vt:lpstr>
      <vt:lpstr>Spongiosis</vt:lpstr>
      <vt:lpstr>Apoptotic keratinocytes</vt:lpstr>
      <vt:lpstr>Inclusions within keratinocytes</vt:lpstr>
      <vt:lpstr>Papillomatosis</vt:lpstr>
      <vt:lpstr>Papillomatosis</vt:lpstr>
      <vt:lpstr>Hypergranulosis and hypogranulosis</vt:lpstr>
      <vt:lpstr>Hypergranulosis and hypogranulosis</vt:lpstr>
      <vt:lpstr>Dyskeratosis – affecting granular layer </vt:lpstr>
      <vt:lpstr>Basal layer</vt:lpstr>
      <vt:lpstr>Basal cell degeneration</vt:lpstr>
      <vt:lpstr>Civatte body formation</vt:lpstr>
      <vt:lpstr>Blister formation</vt:lpstr>
      <vt:lpstr>Blister formation – classification based on the plane of formation</vt:lpstr>
      <vt:lpstr>PowerPoint Presentation</vt:lpstr>
      <vt:lpstr>Dermal inflammatory cell infiltrates</vt:lpstr>
      <vt:lpstr>Lichenoid cell infiltrates (interface reaction)</vt:lpstr>
      <vt:lpstr>Dermis – Dermal matrix disorders</vt:lpstr>
      <vt:lpstr>Dermal infiltrates</vt:lpstr>
      <vt:lpstr>Histiocytic infiltrates</vt:lpstr>
      <vt:lpstr>Granulomatous dermatitis</vt:lpstr>
      <vt:lpstr>Dermal vascular diseases - Evaluation</vt:lpstr>
      <vt:lpstr>Vasculitis</vt:lpstr>
      <vt:lpstr>Leukocytoclastic vasculitis</vt:lpstr>
      <vt:lpstr>Panniculitis</vt:lpstr>
      <vt:lpstr>Panniculitis</vt:lpstr>
      <vt:lpstr>Reaction patterns in the skin</vt:lpstr>
      <vt:lpstr>PowerPoint Presentation</vt:lpstr>
      <vt:lpstr>Skin biopsy 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Interpretation of skin biopsies</dc:title>
  <dc:creator>janaki hewavisenthi</dc:creator>
  <cp:lastModifiedBy>Win7-L</cp:lastModifiedBy>
  <cp:revision>30</cp:revision>
  <cp:lastPrinted>2018-09-19T09:09:19Z</cp:lastPrinted>
  <dcterms:created xsi:type="dcterms:W3CDTF">2018-09-17T02:57:40Z</dcterms:created>
  <dcterms:modified xsi:type="dcterms:W3CDTF">2018-09-19T09:13:23Z</dcterms:modified>
</cp:coreProperties>
</file>